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84" r:id="rId12"/>
    <p:sldId id="265" r:id="rId13"/>
    <p:sldId id="267" r:id="rId14"/>
    <p:sldId id="268" r:id="rId15"/>
    <p:sldId id="285" r:id="rId16"/>
    <p:sldId id="269" r:id="rId17"/>
    <p:sldId id="270" r:id="rId18"/>
    <p:sldId id="276" r:id="rId19"/>
    <p:sldId id="271" r:id="rId20"/>
    <p:sldId id="277" r:id="rId21"/>
    <p:sldId id="278" r:id="rId22"/>
    <p:sldId id="279" r:id="rId23"/>
    <p:sldId id="280" r:id="rId24"/>
    <p:sldId id="266" r:id="rId25"/>
    <p:sldId id="282" r:id="rId26"/>
    <p:sldId id="283" r:id="rId27"/>
    <p:sldId id="281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這個方法利用插值在“正常” 和“枯萎” 兩種數據之間進行插值，並運用</a:t>
            </a:r>
            <a:r>
              <a:rPr lang="en-US" altLang="zh-TW" dirty="0"/>
              <a:t>diffusion model</a:t>
            </a:r>
            <a:r>
              <a:rPr lang="zh-TW" altLang="en-US" dirty="0"/>
              <a:t>生成多個“稍微枯萎”數據樣本。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dirty="0"/>
              <a:t>IOU&gt;0.55 </a:t>
            </a:r>
            <a:r>
              <a:rPr lang="zh-TW" altLang="en-US" sz="1200" dirty="0"/>
              <a:t>才使用這張圖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/>
              <a:t>最右邊圖因為太小 就不用</a:t>
            </a:r>
            <a:endParaRPr lang="en-US" altLang="zh-TW" sz="12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6327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>
                <a:latin typeface="+mj-ea"/>
                <a:ea typeface="+mj-ea"/>
              </a:rPr>
              <a:t>使用 正向與反向</a:t>
            </a:r>
            <a:r>
              <a:rPr lang="en-US" altLang="zh-TW" b="0" dirty="0">
                <a:latin typeface="+mj-ea"/>
                <a:ea typeface="+mj-ea"/>
              </a:rPr>
              <a:t>prompt </a:t>
            </a:r>
            <a:r>
              <a:rPr lang="zh-TW" altLang="en-US" b="0" dirty="0">
                <a:latin typeface="+mj-ea"/>
                <a:ea typeface="+mj-ea"/>
              </a:rPr>
              <a:t>來同時引導生成模型，有助於更精準地控制生成結果，提升效果。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正向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high quality, 4K, natural lighting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反向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blurry, distorted face, bad anatomy, extra limbs, low-res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在訓練時，不只是優化某一個 </a:t>
            </a:r>
            <a:r>
              <a:rPr lang="en-US" altLang="zh-TW" b="0" dirty="0"/>
              <a:t>token(</a:t>
            </a:r>
            <a:r>
              <a:rPr lang="zh-TW" altLang="en-US" b="0" dirty="0"/>
              <a:t>如 </a:t>
            </a:r>
            <a:r>
              <a:rPr lang="en-US" altLang="zh-TW" b="0" dirty="0"/>
              <a:t>4K)</a:t>
            </a:r>
            <a:r>
              <a:rPr lang="zh-TW" altLang="en-US" b="0" dirty="0"/>
              <a:t>的嵌入向量，而是選擇優化整個 </a:t>
            </a:r>
            <a:r>
              <a:rPr lang="en-US" altLang="zh-TW" b="0" dirty="0"/>
              <a:t>prompt </a:t>
            </a:r>
            <a:r>
              <a:rPr lang="zh-TW" altLang="en-US" b="0" dirty="0"/>
              <a:t>的 </a:t>
            </a:r>
            <a:r>
              <a:rPr lang="en-US" altLang="zh-TW" b="0" dirty="0"/>
              <a:t>embedding </a:t>
            </a:r>
            <a:r>
              <a:rPr lang="zh-TW" altLang="en-US" b="0" dirty="0"/>
              <a:t>向量組合。</a:t>
            </a:r>
            <a:endParaRPr lang="en-US" altLang="zh-TW" b="0" dirty="0"/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若目標圖像具有 複雜的構圖或風格特徵</a:t>
            </a:r>
            <a:r>
              <a:rPr lang="en-US" altLang="zh-TW" b="0" dirty="0"/>
              <a:t>(</a:t>
            </a:r>
            <a:r>
              <a:rPr lang="zh-TW" altLang="en-US" b="0" dirty="0"/>
              <a:t>如油畫筆觸、建築場景、科幻世界觀</a:t>
            </a:r>
            <a:r>
              <a:rPr lang="en-US" altLang="zh-TW" b="0" dirty="0"/>
              <a:t>)</a:t>
            </a:r>
            <a:r>
              <a:rPr lang="zh-TW" altLang="en-US" b="0" dirty="0"/>
              <a:t>，可能需要訓練更多</a:t>
            </a:r>
            <a:r>
              <a:rPr lang="en-US" altLang="zh-TW" b="0" dirty="0"/>
              <a:t>iterations</a:t>
            </a:r>
            <a:r>
              <a:rPr lang="zh-TW" altLang="en-US" b="0" dirty="0"/>
              <a:t>來讓模型學會這些特徵。</a:t>
            </a:r>
            <a:endParaRPr lang="en-US" altLang="zh-TW" b="0" dirty="0">
              <a:latin typeface="+mj-ea"/>
              <a:ea typeface="+mj-ea"/>
            </a:endParaRP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是一張有雜訊的圖片，透過中間一個預測器就是</a:t>
            </a:r>
            <a:r>
              <a:rPr lang="en-US" altLang="zh-TW" dirty="0"/>
              <a:t>diffusion model</a:t>
            </a:r>
            <a:r>
              <a:rPr lang="zh-TW" altLang="en-US" dirty="0"/>
              <a:t>，訓練這個</a:t>
            </a:r>
            <a:r>
              <a:rPr lang="en-US" altLang="zh-TW" dirty="0"/>
              <a:t>model</a:t>
            </a:r>
            <a:r>
              <a:rPr lang="zh-TW" altLang="en-US" dirty="0"/>
              <a:t>讓他可以將原本含有噪音的圖去噪音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如果只是分類會分不清楚這是屬於哪一類別 而且不容易尋找介於中間的特性，所以才使用</a:t>
            </a:r>
            <a:r>
              <a:rPr lang="en-US" altLang="zh-TW" dirty="0"/>
              <a:t>diffusion model</a:t>
            </a:r>
            <a:r>
              <a:rPr lang="zh-TW" altLang="en-US" dirty="0"/>
              <a:t>做一些影像合成，嘗試定出幾</a:t>
            </a:r>
            <a:r>
              <a:rPr lang="en-US" altLang="zh-TW" dirty="0"/>
              <a:t>%</a:t>
            </a:r>
            <a:r>
              <a:rPr lang="zh-TW" altLang="en-US" dirty="0"/>
              <a:t>的正常 幾</a:t>
            </a:r>
            <a:r>
              <a:rPr lang="en-US" altLang="zh-TW" dirty="0"/>
              <a:t>%</a:t>
            </a:r>
            <a:r>
              <a:rPr lang="zh-TW" altLang="en-US" dirty="0"/>
              <a:t>的枯萎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012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X0​ :</a:t>
            </a:r>
            <a:r>
              <a:rPr lang="zh-TW" altLang="en-US" dirty="0"/>
              <a:t>圖像</a:t>
            </a:r>
            <a:endParaRPr lang="en-US" altLang="zh-TW" dirty="0"/>
          </a:p>
          <a:p>
            <a:r>
              <a:rPr lang="en-US" altLang="zh-TW" dirty="0"/>
              <a:t>T </a:t>
            </a:r>
            <a:r>
              <a:rPr lang="zh-TW" altLang="en-US" dirty="0"/>
              <a:t>是馬爾可夫鏈的長度</a:t>
            </a:r>
            <a:endParaRPr lang="en-US" altLang="zh-TW" dirty="0"/>
          </a:p>
          <a:p>
            <a:r>
              <a:rPr lang="en-US" altLang="zh-TW" dirty="0"/>
              <a:t>x1​,x2​,…,</a:t>
            </a:r>
            <a:r>
              <a:rPr lang="en-US" altLang="zh-TW" dirty="0" err="1"/>
              <a:t>xT</a:t>
            </a:r>
            <a:r>
              <a:rPr lang="en-US" altLang="zh-TW" dirty="0"/>
              <a:t>​ </a:t>
            </a:r>
            <a:r>
              <a:rPr lang="zh-TW" altLang="en-US" dirty="0"/>
              <a:t>是與圖像具有相同維度的潛在變量</a:t>
            </a:r>
            <a:endParaRPr lang="en-US" altLang="zh-TW" dirty="0"/>
          </a:p>
          <a:p>
            <a:r>
              <a:rPr lang="en-US" altLang="zh-TW" dirty="0" err="1"/>
              <a:t>Pθ</a:t>
            </a:r>
            <a:r>
              <a:rPr lang="en-US" altLang="zh-TW" dirty="0"/>
              <a:t>​(X0​:T) </a:t>
            </a:r>
            <a:r>
              <a:rPr lang="zh-TW" altLang="en-US" dirty="0"/>
              <a:t>表示具有學習過的高斯過渡過程的馬爾可夫鏈</a:t>
            </a:r>
            <a:r>
              <a:rPr lang="en-US" altLang="zh-TW" dirty="0"/>
              <a:t>.</a:t>
            </a:r>
          </a:p>
          <a:p>
            <a:r>
              <a:rPr lang="zh-TW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馬爾可夫鏈這個</a:t>
            </a:r>
            <a:r>
              <a:rPr lang="zh-TW" altLang="en-US" dirty="0"/>
              <a:t>過程是由一系列的狀態組成，其中每一個狀態都是前一狀態進行過渡的，並且這些過渡是根據學習到的高斯過渡過程來建模的。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sz="1200" dirty="0"/>
              <a:t>forward process</a:t>
            </a:r>
            <a:r>
              <a:rPr lang="zh-TW" altLang="en-US" sz="1200" dirty="0"/>
              <a:t>就是用來加噪音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2025/10/13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augmentation techniques using diffusion models for green wall plant</a:t>
            </a:r>
            <a:b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classification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2025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5152" t="50407" r="16311" b="40812"/>
          <a:stretch/>
        </p:blipFill>
        <p:spPr>
          <a:xfrm>
            <a:off x="2787805" y="4768916"/>
            <a:ext cx="7136782" cy="60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use LDM for plant?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411DA1-BD8E-4C55-B6A9-060092E22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262210"/>
            <a:ext cx="9554908" cy="3124636"/>
          </a:xfrm>
          <a:prstGeom prst="rect">
            <a:avLst/>
          </a:prstGeom>
        </p:spPr>
      </p:pic>
      <p:sp>
        <p:nvSpPr>
          <p:cNvPr id="6" name="爆炸: 八角 5">
            <a:extLst>
              <a:ext uri="{FF2B5EF4-FFF2-40B4-BE49-F238E27FC236}">
                <a16:creationId xmlns:a16="http://schemas.microsoft.com/office/drawing/2014/main" id="{1F86AFD1-3AED-471A-A4A3-6937774DAAA3}"/>
              </a:ext>
            </a:extLst>
          </p:cNvPr>
          <p:cNvSpPr/>
          <p:nvPr/>
        </p:nvSpPr>
        <p:spPr>
          <a:xfrm>
            <a:off x="1444336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Normal?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爆炸: 八角 7">
            <a:extLst>
              <a:ext uri="{FF2B5EF4-FFF2-40B4-BE49-F238E27FC236}">
                <a16:creationId xmlns:a16="http://schemas.microsoft.com/office/drawing/2014/main" id="{7B9BB2D0-1437-453A-BF56-FB466649BE06}"/>
              </a:ext>
            </a:extLst>
          </p:cNvPr>
          <p:cNvSpPr/>
          <p:nvPr/>
        </p:nvSpPr>
        <p:spPr>
          <a:xfrm>
            <a:off x="4894118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Slightly 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  <p:sp>
        <p:nvSpPr>
          <p:cNvPr id="9" name="爆炸: 八角 8">
            <a:extLst>
              <a:ext uri="{FF2B5EF4-FFF2-40B4-BE49-F238E27FC236}">
                <a16:creationId xmlns:a16="http://schemas.microsoft.com/office/drawing/2014/main" id="{9CE03D3A-0C4A-4029-BE79-E1F535F9784A}"/>
              </a:ext>
            </a:extLst>
          </p:cNvPr>
          <p:cNvSpPr/>
          <p:nvPr/>
        </p:nvSpPr>
        <p:spPr>
          <a:xfrm>
            <a:off x="8160329" y="4472774"/>
            <a:ext cx="3221182" cy="1841074"/>
          </a:xfrm>
          <a:prstGeom prst="irregularSeal1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>
                <a:solidFill>
                  <a:schemeClr val="tx1"/>
                </a:solidFill>
              </a:rPr>
              <a:t>Wilted?</a:t>
            </a:r>
            <a:endParaRPr lang="zh-TW" alt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289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860166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models: Advanced generative techniques in deep learning</a:t>
            </a:r>
            <a:endParaRPr lang="zh-TW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665DBD0-2999-461E-A4B5-5D333241318B}"/>
              </a:ext>
            </a:extLst>
          </p:cNvPr>
          <p:cNvSpPr txBox="1"/>
          <p:nvPr/>
        </p:nvSpPr>
        <p:spPr>
          <a:xfrm>
            <a:off x="333316" y="1490810"/>
            <a:ext cx="103171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DDPM: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forward process: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Loss function: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linear interpolation function of noise and the image: 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89622FC-9DA6-472D-B833-284C4BBF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542" y="1490810"/>
            <a:ext cx="3610479" cy="1467055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936A808C-C912-4F52-9959-60FBECD5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927" y="3237784"/>
            <a:ext cx="3559993" cy="1066949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C40665F3-A881-4B92-A113-D6104C7F9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178" y="4480970"/>
            <a:ext cx="3705742" cy="44773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1D139316-E783-4DA8-B6F0-B58BA1F34A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36" y="5544390"/>
            <a:ext cx="2657846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10317192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Workflow for Generating Synthetic Data</a:t>
            </a:r>
            <a:endParaRPr 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82B406-2EC5-4F16-875A-5C9272AAF5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32"/>
          <a:stretch/>
        </p:blipFill>
        <p:spPr>
          <a:xfrm>
            <a:off x="1413809" y="1262210"/>
            <a:ext cx="936438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Use IOU(Intersection over Union) as selection rule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If predicted box is perfect 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1.0</a:t>
            </a:r>
            <a:r>
              <a:rPr lang="en-US" altLang="zh-TW" sz="2400" dirty="0"/>
              <a:t>. If no overlap, </a:t>
            </a:r>
            <a:r>
              <a:rPr lang="en-US" altLang="zh-TW" sz="2400" dirty="0" err="1"/>
              <a:t>IoU</a:t>
            </a:r>
            <a:r>
              <a:rPr lang="en-US" altLang="zh-TW" sz="2400" dirty="0"/>
              <a:t> = </a:t>
            </a:r>
            <a:r>
              <a:rPr lang="en-US" altLang="zh-TW" sz="2400" b="1" dirty="0"/>
              <a:t>0</a:t>
            </a:r>
            <a:r>
              <a:rPr lang="en-US" altLang="zh-TW" sz="2400" dirty="0"/>
              <a:t>.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IOU&gt;0.55 in paper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r>
              <a:rPr lang="en-US" altLang="zh-TW" sz="2400" dirty="0"/>
              <a:t>     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924663C-3E63-408F-8CBA-A12EA0955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946" y="1748992"/>
            <a:ext cx="4544107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9122411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Selection of data for synthesis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103236-338B-457E-97C4-6B79550A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546" y="1615501"/>
            <a:ext cx="9554908" cy="312463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7DC32D4-4441-475A-8953-337AA5CDB3BB}"/>
              </a:ext>
            </a:extLst>
          </p:cNvPr>
          <p:cNvSpPr txBox="1"/>
          <p:nvPr/>
        </p:nvSpPr>
        <p:spPr>
          <a:xfrm>
            <a:off x="1762927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A67C4EA-1E81-42D3-91C2-7D438582CC50}"/>
              </a:ext>
            </a:extLst>
          </p:cNvPr>
          <p:cNvSpPr txBox="1"/>
          <p:nvPr/>
        </p:nvSpPr>
        <p:spPr>
          <a:xfrm>
            <a:off x="5049949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IOU&gt;0.55</a:t>
            </a:r>
            <a:endParaRPr lang="zh-TW" altLang="en-US" sz="36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C333684-6D39-45FF-92AE-16EF4EF1CD99}"/>
              </a:ext>
            </a:extLst>
          </p:cNvPr>
          <p:cNvSpPr txBox="1"/>
          <p:nvPr/>
        </p:nvSpPr>
        <p:spPr>
          <a:xfrm>
            <a:off x="8208786" y="4740137"/>
            <a:ext cx="2092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/>
              <a:t>IOU&lt;0.55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5808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  <p:pic>
        <p:nvPicPr>
          <p:cNvPr id="8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623A1E17-523A-4BDB-A9FB-667F11902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43446"/>
            <a:ext cx="339090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2931</TotalTime>
  <Words>1331</Words>
  <Application>Microsoft Office PowerPoint</Application>
  <PresentationFormat>寬螢幕</PresentationFormat>
  <Paragraphs>205</Paragraphs>
  <Slides>27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5" baseType="lpstr">
      <vt:lpstr>Google Sans Text</vt:lpstr>
      <vt:lpstr>新細明體</vt:lpstr>
      <vt:lpstr>Arial</vt:lpstr>
      <vt:lpstr>Calibri</vt:lpstr>
      <vt:lpstr>Calibri Light</vt:lpstr>
      <vt:lpstr>Roboto</vt:lpstr>
      <vt:lpstr>Times New Roman</vt:lpstr>
      <vt:lpstr>Office 佈景主題</vt:lpstr>
      <vt:lpstr>Novel augmentation techniques using diffusion models for green wall plant health classification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Why use LDM for plant?</vt:lpstr>
      <vt:lpstr>Diffusion models: Advanced generative techniques in deep learning</vt:lpstr>
      <vt:lpstr>Workflow for Generating Synthetic Data</vt:lpstr>
      <vt:lpstr>Selection of data for synthesis</vt:lpstr>
      <vt:lpstr>Selection of data for synthesis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libuser</cp:lastModifiedBy>
  <cp:revision>173</cp:revision>
  <dcterms:created xsi:type="dcterms:W3CDTF">2023-03-04T07:12:03Z</dcterms:created>
  <dcterms:modified xsi:type="dcterms:W3CDTF">2025-10-13T12:34:07Z</dcterms:modified>
</cp:coreProperties>
</file>